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83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4630400" cy="8229600"/>
  <p:notesSz cx="8229600" cy="146304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DM Sans" panose="02020500000000000000" charset="0"/>
      <p:regular r:id="rId14"/>
    </p:embeddedFont>
    <p:embeddedFont>
      <p:font typeface="Libre Baskerville" panose="02020500000000000000" charset="0"/>
      <p:regular r:id="rId15"/>
    </p:embeddedFont>
    <p:embeddedFont>
      <p:font typeface="Tw Cen MT" panose="020B0602020104020603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4" d="100"/>
          <a:sy n="64" d="100"/>
        </p:scale>
        <p:origin x="255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4267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01215" y="1560942"/>
            <a:ext cx="10427971" cy="3011056"/>
          </a:xfrm>
        </p:spPr>
        <p:txBody>
          <a:bodyPr anchor="b">
            <a:normAutofit/>
          </a:bodyPr>
          <a:lstStyle>
            <a:lvl1pPr algn="ctr">
              <a:defRPr sz="576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01215" y="4663441"/>
            <a:ext cx="10427971" cy="1645919"/>
          </a:xfrm>
        </p:spPr>
        <p:txBody>
          <a:bodyPr>
            <a:normAutofit/>
          </a:bodyPr>
          <a:lstStyle>
            <a:lvl1pPr marL="0" indent="0" algn="ctr">
              <a:buNone/>
              <a:defRPr sz="2640">
                <a:solidFill>
                  <a:schemeClr val="bg1">
                    <a:lumMod val="50000"/>
                  </a:schemeClr>
                </a:solidFill>
              </a:defRPr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810985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1096529" y="2840511"/>
            <a:ext cx="12436591" cy="410892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863197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29" y="994276"/>
            <a:ext cx="12422102" cy="3284183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529" y="4388949"/>
            <a:ext cx="12422102" cy="164182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917818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096531" y="742221"/>
            <a:ext cx="12437341" cy="191541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1096529" y="2840511"/>
            <a:ext cx="6127231" cy="410892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7406640" y="2840511"/>
            <a:ext cx="6126480" cy="410892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9/13/2024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2551721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096531" y="742221"/>
            <a:ext cx="12437341" cy="191541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5594" y="2845222"/>
            <a:ext cx="5848169" cy="815993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312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1096530" y="3661215"/>
            <a:ext cx="6127232" cy="3288224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675708" y="2845222"/>
            <a:ext cx="5858165" cy="815993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312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7406641" y="3661215"/>
            <a:ext cx="6126481" cy="3288224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9/13/2024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95319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9/13/2024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4956740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9/13/2024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939831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30" y="731520"/>
            <a:ext cx="4722826" cy="2427902"/>
          </a:xfrm>
        </p:spPr>
        <p:txBody>
          <a:bodyPr anchor="b"/>
          <a:lstStyle>
            <a:lvl1pPr algn="ctr">
              <a:defRPr sz="384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6093675" y="731521"/>
            <a:ext cx="7440196" cy="6217919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29" y="3159422"/>
            <a:ext cx="4722827" cy="3790018"/>
          </a:xfrm>
        </p:spPr>
        <p:txBody>
          <a:bodyPr/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9/13/2024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646523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29" y="731520"/>
            <a:ext cx="7121963" cy="2427905"/>
          </a:xfrm>
        </p:spPr>
        <p:txBody>
          <a:bodyPr anchor="b"/>
          <a:lstStyle>
            <a:lvl1pPr algn="ctr">
              <a:defRPr sz="384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909763" y="731521"/>
            <a:ext cx="3906430" cy="621792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53" y="3159423"/>
            <a:ext cx="7121939" cy="3790016"/>
          </a:xfrm>
        </p:spPr>
        <p:txBody>
          <a:bodyPr/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9/13/2024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6607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53" y="5147249"/>
            <a:ext cx="12437318" cy="973932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421693" y="837913"/>
            <a:ext cx="11787038" cy="3856963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29" y="6130474"/>
            <a:ext cx="12437342" cy="818966"/>
          </a:xfrm>
        </p:spPr>
        <p:txBody>
          <a:bodyPr/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9/13/2024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17581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29" y="731519"/>
            <a:ext cx="12437342" cy="4112694"/>
          </a:xfrm>
        </p:spPr>
        <p:txBody>
          <a:bodyPr anchor="ctr"/>
          <a:lstStyle>
            <a:lvl1pPr algn="ctr">
              <a:defRPr sz="384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30" y="5045785"/>
            <a:ext cx="12437342" cy="1903656"/>
          </a:xfrm>
        </p:spPr>
        <p:txBody>
          <a:bodyPr anchor="ctr"/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9/13/2024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03144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455" y="731520"/>
            <a:ext cx="11163302" cy="3591485"/>
          </a:xfrm>
        </p:spPr>
        <p:txBody>
          <a:bodyPr anchor="ctr"/>
          <a:lstStyle>
            <a:lvl1pPr>
              <a:defRPr sz="384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2064773" y="4332038"/>
            <a:ext cx="10502759" cy="713746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29" y="5247356"/>
            <a:ext cx="12437342" cy="1705264"/>
          </a:xfrm>
        </p:spPr>
        <p:txBody>
          <a:bodyPr anchor="ctr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9/13/2024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201786" y="904999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96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669070" y="3592294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96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1599349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530" y="2566466"/>
            <a:ext cx="12437342" cy="3014202"/>
          </a:xfrm>
        </p:spPr>
        <p:txBody>
          <a:bodyPr anchor="b"/>
          <a:lstStyle>
            <a:lvl1pPr algn="ctr">
              <a:defRPr sz="384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6530" y="5594802"/>
            <a:ext cx="12437342" cy="1368773"/>
          </a:xfrm>
        </p:spPr>
        <p:txBody>
          <a:bodyPr anchor="t"/>
          <a:lstStyle>
            <a:lvl1pPr marL="0" indent="0" algn="ctr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9/13/2024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954794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096529" y="731520"/>
            <a:ext cx="12437342" cy="192611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96529" y="2840512"/>
            <a:ext cx="3958771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88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96529" y="3532027"/>
            <a:ext cx="3958771" cy="3417414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42868" y="2840512"/>
            <a:ext cx="3949825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88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5329618" y="3532027"/>
            <a:ext cx="3964021" cy="3417414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9567957" y="2840512"/>
            <a:ext cx="3965914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88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9567957" y="3532027"/>
            <a:ext cx="3965914" cy="3417414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9/13/2024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333119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096529" y="732927"/>
            <a:ext cx="12437342" cy="1924706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096529" y="5045784"/>
            <a:ext cx="3955691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64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6529" y="2840512"/>
            <a:ext cx="3955691" cy="18288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096529" y="5737298"/>
            <a:ext cx="3955691" cy="1212142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31311" y="5045784"/>
            <a:ext cx="3962194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64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5329618" y="2840512"/>
            <a:ext cx="3964022" cy="18288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5329618" y="5737297"/>
            <a:ext cx="3964022" cy="1212143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9567958" y="5045784"/>
            <a:ext cx="3960817" cy="691514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640" b="0">
                <a:solidFill>
                  <a:schemeClr val="tx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9567957" y="2840512"/>
            <a:ext cx="3965914" cy="18288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9567808" y="5737294"/>
            <a:ext cx="3966064" cy="1212145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9/13/2024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082781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1096530" y="2840512"/>
            <a:ext cx="12437342" cy="410892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4530553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69880" y="731522"/>
            <a:ext cx="3063991" cy="621791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1096530" y="731522"/>
            <a:ext cx="9190469" cy="6217919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66694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90323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0817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51208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93820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88727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79875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7162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6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4630404" cy="822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531" y="742221"/>
            <a:ext cx="12437341" cy="19154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530" y="2840512"/>
            <a:ext cx="12437342" cy="4108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214484" y="705993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9/13/2024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6530" y="7059931"/>
            <a:ext cx="8007464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616814" y="7059931"/>
            <a:ext cx="917058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759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8" r:id="rId10"/>
    <p:sldLayoutId id="2147483849" r:id="rId11"/>
    <p:sldLayoutId id="2147483850" r:id="rId12"/>
    <p:sldLayoutId id="2147483851" r:id="rId13"/>
    <p:sldLayoutId id="2147483852" r:id="rId14"/>
    <p:sldLayoutId id="2147483853" r:id="rId15"/>
    <p:sldLayoutId id="2147483854" r:id="rId16"/>
    <p:sldLayoutId id="2147483855" r:id="rId17"/>
    <p:sldLayoutId id="2147483856" r:id="rId18"/>
    <p:sldLayoutId id="2147483857" r:id="rId19"/>
    <p:sldLayoutId id="2147483858" r:id="rId20"/>
    <p:sldLayoutId id="2147483859" r:id="rId21"/>
    <p:sldLayoutId id="2147483860" r:id="rId22"/>
    <p:sldLayoutId id="2147483861" r:id="rId23"/>
    <p:sldLayoutId id="2147483862" r:id="rId24"/>
  </p:sldLayoutIdLst>
  <p:hf sldNum="0" hdr="0" ftr="0" dt="0"/>
  <p:txStyles>
    <p:titleStyle>
      <a:lvl1pPr algn="ctr" defTabSz="1097280" rtl="0" eaLnBrk="1" latinLnBrk="0" hangingPunct="1">
        <a:lnSpc>
          <a:spcPct val="90000"/>
        </a:lnSpc>
        <a:spcBef>
          <a:spcPct val="0"/>
        </a:spcBef>
        <a:buNone/>
        <a:defRPr sz="432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120000"/>
        </a:lnSpc>
        <a:spcBef>
          <a:spcPts val="1200"/>
        </a:spcBef>
        <a:buClr>
          <a:schemeClr val="tx1"/>
        </a:buClr>
        <a:buFont typeface="Arial" panose="020B0604020202020204" pitchFamily="34" charset="0"/>
        <a:buChar char="•"/>
        <a:defRPr sz="2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216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92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64037" y="3002280"/>
            <a:ext cx="7415927" cy="10646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8350"/>
              </a:lnSpc>
              <a:buNone/>
            </a:pPr>
            <a:r>
              <a:rPr lang="en-US" sz="670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Radinat 熱麗儀</a:t>
            </a:r>
            <a:endParaRPr lang="en-US" sz="6700" dirty="0"/>
          </a:p>
        </p:txBody>
      </p:sp>
      <p:sp>
        <p:nvSpPr>
          <p:cNvPr id="4" name="Text 1"/>
          <p:cNvSpPr/>
          <p:nvPr/>
        </p:nvSpPr>
        <p:spPr>
          <a:xfrm>
            <a:off x="864037" y="4437221"/>
            <a:ext cx="7415927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Radinat 熱麗儀是一款先進的美容儀器，結合了多種技術為您帶來全方位的護膚體驗。</a:t>
            </a:r>
            <a:endParaRPr lang="en-US" sz="1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2800" y="0"/>
            <a:ext cx="36576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28794" y="651986"/>
            <a:ext cx="9315212" cy="14799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800"/>
              </a:lnSpc>
              <a:buNone/>
            </a:pPr>
            <a:r>
              <a:rPr lang="en-US" sz="465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新一代多極射頻RF+微電流EMS結合LED光療導入</a:t>
            </a:r>
            <a:endParaRPr lang="en-US" sz="4650" dirty="0"/>
          </a:p>
        </p:txBody>
      </p:sp>
      <p:sp>
        <p:nvSpPr>
          <p:cNvPr id="4" name="Shape 1"/>
          <p:cNvSpPr/>
          <p:nvPr/>
        </p:nvSpPr>
        <p:spPr>
          <a:xfrm>
            <a:off x="828794" y="2753439"/>
            <a:ext cx="532686" cy="532686"/>
          </a:xfrm>
          <a:prstGeom prst="roundRect">
            <a:avLst>
              <a:gd name="adj" fmla="val 18671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15841" y="2842141"/>
            <a:ext cx="158472" cy="3551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7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</a:t>
            </a:r>
            <a:endParaRPr lang="en-US" sz="2750" dirty="0"/>
          </a:p>
        </p:txBody>
      </p:sp>
      <p:sp>
        <p:nvSpPr>
          <p:cNvPr id="6" name="Text 3"/>
          <p:cNvSpPr/>
          <p:nvPr/>
        </p:nvSpPr>
        <p:spPr>
          <a:xfrm>
            <a:off x="1598176" y="2753439"/>
            <a:ext cx="2960013" cy="3699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三合一技術</a:t>
            </a:r>
            <a:endParaRPr lang="en-US" sz="2300" dirty="0"/>
          </a:p>
        </p:txBody>
      </p:sp>
      <p:sp>
        <p:nvSpPr>
          <p:cNvPr id="7" name="Text 4"/>
          <p:cNvSpPr/>
          <p:nvPr/>
        </p:nvSpPr>
        <p:spPr>
          <a:xfrm>
            <a:off x="1598176" y="3265408"/>
            <a:ext cx="3769876" cy="7577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50"/>
              </a:lnSpc>
              <a:buNone/>
            </a:pPr>
            <a:r>
              <a:rPr lang="en-US" sz="18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新一代多極射頻RF+微電流EMS結合LED光療導入為概念的全新護膚術。</a:t>
            </a:r>
            <a:endParaRPr lang="en-US" sz="1850" dirty="0"/>
          </a:p>
        </p:txBody>
      </p:sp>
      <p:sp>
        <p:nvSpPr>
          <p:cNvPr id="8" name="Shape 5"/>
          <p:cNvSpPr/>
          <p:nvPr/>
        </p:nvSpPr>
        <p:spPr>
          <a:xfrm>
            <a:off x="5604748" y="2753439"/>
            <a:ext cx="532686" cy="532686"/>
          </a:xfrm>
          <a:prstGeom prst="roundRect">
            <a:avLst>
              <a:gd name="adj" fmla="val 18671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761673" y="2842141"/>
            <a:ext cx="218837" cy="3551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7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</a:t>
            </a:r>
            <a:endParaRPr lang="en-US" sz="2750" dirty="0"/>
          </a:p>
        </p:txBody>
      </p:sp>
      <p:sp>
        <p:nvSpPr>
          <p:cNvPr id="10" name="Text 7"/>
          <p:cNvSpPr/>
          <p:nvPr/>
        </p:nvSpPr>
        <p:spPr>
          <a:xfrm>
            <a:off x="6374130" y="2753439"/>
            <a:ext cx="2960013" cy="3699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LED光療效果</a:t>
            </a:r>
            <a:endParaRPr lang="en-US" sz="2300" dirty="0"/>
          </a:p>
        </p:txBody>
      </p:sp>
      <p:sp>
        <p:nvSpPr>
          <p:cNvPr id="11" name="Text 8"/>
          <p:cNvSpPr/>
          <p:nvPr/>
        </p:nvSpPr>
        <p:spPr>
          <a:xfrm>
            <a:off x="6374130" y="3265408"/>
            <a:ext cx="3769876" cy="11365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50"/>
              </a:lnSpc>
              <a:buNone/>
            </a:pPr>
            <a:r>
              <a:rPr lang="en-US" sz="18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結合3種不同顏色的光來調理肌膚，可讓皮膚更年輕抗衰、增進肌膚彈性、減少皺紋與浮腫等…</a:t>
            </a:r>
            <a:endParaRPr lang="en-US" sz="1850" dirty="0"/>
          </a:p>
        </p:txBody>
      </p:sp>
      <p:sp>
        <p:nvSpPr>
          <p:cNvPr id="12" name="Shape 9"/>
          <p:cNvSpPr/>
          <p:nvPr/>
        </p:nvSpPr>
        <p:spPr>
          <a:xfrm>
            <a:off x="828794" y="4905018"/>
            <a:ext cx="532686" cy="532686"/>
          </a:xfrm>
          <a:prstGeom prst="roundRect">
            <a:avLst>
              <a:gd name="adj" fmla="val 18671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985718" y="4993719"/>
            <a:ext cx="218837" cy="3551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7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</a:t>
            </a:r>
            <a:endParaRPr lang="en-US" sz="2750" dirty="0"/>
          </a:p>
        </p:txBody>
      </p:sp>
      <p:sp>
        <p:nvSpPr>
          <p:cNvPr id="14" name="Text 11"/>
          <p:cNvSpPr/>
          <p:nvPr/>
        </p:nvSpPr>
        <p:spPr>
          <a:xfrm>
            <a:off x="1598176" y="4905018"/>
            <a:ext cx="2960013" cy="3699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安全無痛</a:t>
            </a:r>
            <a:endParaRPr lang="en-US" sz="2300" dirty="0"/>
          </a:p>
        </p:txBody>
      </p:sp>
      <p:sp>
        <p:nvSpPr>
          <p:cNvPr id="15" name="Text 12"/>
          <p:cNvSpPr/>
          <p:nvPr/>
        </p:nvSpPr>
        <p:spPr>
          <a:xfrm>
            <a:off x="1598176" y="5416987"/>
            <a:ext cx="3769876" cy="11365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50"/>
              </a:lnSpc>
              <a:buNone/>
            </a:pPr>
            <a:r>
              <a:rPr lang="en-US" sz="18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並具有無針、無痛、無副作用、不傷害皮膚、不需恢復期、後續無需特別照顧等等的特性。</a:t>
            </a:r>
            <a:endParaRPr lang="en-US" sz="1850" dirty="0"/>
          </a:p>
        </p:txBody>
      </p:sp>
      <p:sp>
        <p:nvSpPr>
          <p:cNvPr id="16" name="Shape 13"/>
          <p:cNvSpPr/>
          <p:nvPr/>
        </p:nvSpPr>
        <p:spPr>
          <a:xfrm>
            <a:off x="5604748" y="4905018"/>
            <a:ext cx="532686" cy="532686"/>
          </a:xfrm>
          <a:prstGeom prst="roundRect">
            <a:avLst>
              <a:gd name="adj" fmla="val 18671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5767149" y="4993719"/>
            <a:ext cx="207883" cy="3551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7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4</a:t>
            </a:r>
            <a:endParaRPr lang="en-US" sz="2750" dirty="0"/>
          </a:p>
        </p:txBody>
      </p:sp>
      <p:sp>
        <p:nvSpPr>
          <p:cNvPr id="18" name="Text 15"/>
          <p:cNvSpPr/>
          <p:nvPr/>
        </p:nvSpPr>
        <p:spPr>
          <a:xfrm>
            <a:off x="6374130" y="4905018"/>
            <a:ext cx="2960013" cy="3699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23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微電流功效</a:t>
            </a:r>
            <a:endParaRPr lang="en-US" sz="2300" dirty="0"/>
          </a:p>
        </p:txBody>
      </p:sp>
      <p:sp>
        <p:nvSpPr>
          <p:cNvPr id="19" name="Text 16"/>
          <p:cNvSpPr/>
          <p:nvPr/>
        </p:nvSpPr>
        <p:spPr>
          <a:xfrm>
            <a:off x="6374130" y="5416987"/>
            <a:ext cx="3769876" cy="7577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50"/>
              </a:lnSpc>
              <a:buNone/>
            </a:pPr>
            <a:r>
              <a:rPr lang="en-US" sz="18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微電流亦可緊緻肌膚、舒緩肌肉疼痛、促進淋巴活動等。</a:t>
            </a:r>
            <a:endParaRPr lang="en-US" sz="1850" dirty="0"/>
          </a:p>
        </p:txBody>
      </p:sp>
      <p:sp>
        <p:nvSpPr>
          <p:cNvPr id="20" name="Text 17"/>
          <p:cNvSpPr/>
          <p:nvPr/>
        </p:nvSpPr>
        <p:spPr>
          <a:xfrm>
            <a:off x="828794" y="6819900"/>
            <a:ext cx="9315212" cy="7577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950"/>
              </a:lnSpc>
              <a:buNone/>
            </a:pPr>
            <a:r>
              <a:rPr lang="en-US" sz="18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※美國國家航天局(NASA) 研究表明，不同波長的LED 對人體有著不同的光學療效，能促進膠原細胞產生，起到淡化皺紋、美白皮膚等功效。</a:t>
            </a:r>
            <a:endParaRPr lang="en-US" sz="18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4037" y="1051917"/>
            <a:ext cx="6172200" cy="7715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r>
              <a:rPr lang="en-US" sz="485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LED光療效果</a:t>
            </a:r>
            <a:endParaRPr lang="en-US" sz="4850" dirty="0"/>
          </a:p>
        </p:txBody>
      </p:sp>
      <p:sp>
        <p:nvSpPr>
          <p:cNvPr id="3" name="Text 1"/>
          <p:cNvSpPr/>
          <p:nvPr/>
        </p:nvSpPr>
        <p:spPr>
          <a:xfrm>
            <a:off x="864037" y="2440543"/>
            <a:ext cx="3086100" cy="3857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2400" dirty="0">
                <a:solidFill>
                  <a:srgbClr val="F44444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紅光效果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864037" y="3073122"/>
            <a:ext cx="3898821" cy="15801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可刺激纖維母細胞的細胞色素以利製造膠原蛋白，所以對細紋、毛孔粗大、手術後腫脹都有很顯著的效果。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864037" y="4875490"/>
            <a:ext cx="3898821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b="1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◎美容上的療程主要是針對衰老、鬆弛的肌膚。</a:t>
            </a:r>
            <a:endParaRPr lang="en-US" sz="1900" dirty="0"/>
          </a:p>
        </p:txBody>
      </p:sp>
      <p:sp>
        <p:nvSpPr>
          <p:cNvPr id="6" name="Text 4"/>
          <p:cNvSpPr/>
          <p:nvPr/>
        </p:nvSpPr>
        <p:spPr>
          <a:xfrm>
            <a:off x="864037" y="5887760"/>
            <a:ext cx="3898821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紅光：波長：640nm +/- 10nm，</a:t>
            </a:r>
            <a:endParaRPr lang="en-US" sz="1900" dirty="0"/>
          </a:p>
        </p:txBody>
      </p:sp>
      <p:sp>
        <p:nvSpPr>
          <p:cNvPr id="7" name="Text 5"/>
          <p:cNvSpPr/>
          <p:nvPr/>
        </p:nvSpPr>
        <p:spPr>
          <a:xfrm>
            <a:off x="5372695" y="2440543"/>
            <a:ext cx="3086100" cy="3857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2400" dirty="0">
                <a:solidFill>
                  <a:srgbClr val="5E98F1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藍光效果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5372695" y="3073122"/>
            <a:ext cx="3898821" cy="15801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能夠被座瘡桿箘的紫質吸收，可破壞細箘達到治療暗瘡的效果，同時藍光也有靜化舒緩肌膚及對抗過敏的能力。</a:t>
            </a:r>
            <a:endParaRPr lang="en-US" sz="1900" dirty="0"/>
          </a:p>
        </p:txBody>
      </p:sp>
      <p:sp>
        <p:nvSpPr>
          <p:cNvPr id="9" name="Text 7"/>
          <p:cNvSpPr/>
          <p:nvPr/>
        </p:nvSpPr>
        <p:spPr>
          <a:xfrm>
            <a:off x="5372695" y="4875490"/>
            <a:ext cx="3898821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b="1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◎美容上的療程主要是針對暗瘡、敏感肌膚。</a:t>
            </a:r>
            <a:endParaRPr lang="en-US" sz="1900" dirty="0"/>
          </a:p>
        </p:txBody>
      </p:sp>
      <p:sp>
        <p:nvSpPr>
          <p:cNvPr id="10" name="Text 8"/>
          <p:cNvSpPr/>
          <p:nvPr/>
        </p:nvSpPr>
        <p:spPr>
          <a:xfrm>
            <a:off x="5372695" y="5887760"/>
            <a:ext cx="3898821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藍光：波長：470nm +/- 10nm，</a:t>
            </a:r>
            <a:endParaRPr lang="en-US" sz="1900" dirty="0"/>
          </a:p>
        </p:txBody>
      </p:sp>
      <p:sp>
        <p:nvSpPr>
          <p:cNvPr id="11" name="Text 9"/>
          <p:cNvSpPr/>
          <p:nvPr/>
        </p:nvSpPr>
        <p:spPr>
          <a:xfrm>
            <a:off x="9881354" y="2440543"/>
            <a:ext cx="3086100" cy="3857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2400" dirty="0">
                <a:solidFill>
                  <a:srgbClr val="F9D933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黃光效果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9881354" y="3073122"/>
            <a:ext cx="3898821" cy="11851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刺激淋巴及神經系統，強化肌肉及增強免疫系統功能，同時可舒緩及平衡敏感性皮膚。</a:t>
            </a:r>
            <a:endParaRPr lang="en-US" sz="1900" dirty="0"/>
          </a:p>
        </p:txBody>
      </p:sp>
      <p:sp>
        <p:nvSpPr>
          <p:cNvPr id="13" name="Text 11"/>
          <p:cNvSpPr/>
          <p:nvPr/>
        </p:nvSpPr>
        <p:spPr>
          <a:xfrm>
            <a:off x="9881354" y="4480441"/>
            <a:ext cx="3898821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b="1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◎美容上的療程主要是針對暗啞及灰黃的肌膚、改善淋巴及循環。</a:t>
            </a:r>
            <a:endParaRPr lang="en-US" sz="1900" dirty="0"/>
          </a:p>
        </p:txBody>
      </p:sp>
      <p:sp>
        <p:nvSpPr>
          <p:cNvPr id="14" name="Text 12"/>
          <p:cNvSpPr/>
          <p:nvPr/>
        </p:nvSpPr>
        <p:spPr>
          <a:xfrm>
            <a:off x="9881354" y="5492710"/>
            <a:ext cx="3898821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黃光：波長：590nm +/- 10nm，</a:t>
            </a:r>
            <a:endParaRPr lang="en-US" sz="1900" dirty="0"/>
          </a:p>
        </p:txBody>
      </p:sp>
      <p:sp>
        <p:nvSpPr>
          <p:cNvPr id="15" name="Text 13"/>
          <p:cNvSpPr/>
          <p:nvPr/>
        </p:nvSpPr>
        <p:spPr>
          <a:xfrm>
            <a:off x="864037" y="6782633"/>
            <a:ext cx="129023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ＬＥＤ光療</a:t>
            </a:r>
            <a:endParaRPr lang="en-US" sz="1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3186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46376" y="597098"/>
            <a:ext cx="5428655" cy="678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300"/>
              </a:lnSpc>
              <a:buNone/>
            </a:pPr>
            <a:r>
              <a:rPr lang="en-US" sz="425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高品質LED光源</a:t>
            </a:r>
            <a:endParaRPr lang="en-US" sz="42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6376" y="1601391"/>
            <a:ext cx="542806" cy="54280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46376" y="2361248"/>
            <a:ext cx="2714268" cy="3393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優質LED</a:t>
            </a:r>
            <a:endParaRPr lang="en-US" sz="2100" dirty="0"/>
          </a:p>
        </p:txBody>
      </p:sp>
      <p:sp>
        <p:nvSpPr>
          <p:cNvPr id="6" name="Text 2"/>
          <p:cNvSpPr/>
          <p:nvPr/>
        </p:nvSpPr>
        <p:spPr>
          <a:xfrm>
            <a:off x="6246376" y="2830830"/>
            <a:ext cx="7624048" cy="3474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ＬＥＤ選用世界前五大廠－億光電子（Everlight Electronics Co., Ltd.）</a:t>
            </a:r>
            <a:endParaRPr lang="en-US" sz="17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6376" y="3829645"/>
            <a:ext cx="542806" cy="54280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246376" y="4589502"/>
            <a:ext cx="2714268" cy="3393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認證效果</a:t>
            </a:r>
            <a:endParaRPr lang="en-US" sz="2100" dirty="0"/>
          </a:p>
        </p:txBody>
      </p:sp>
      <p:sp>
        <p:nvSpPr>
          <p:cNvPr id="9" name="Text 4"/>
          <p:cNvSpPr/>
          <p:nvPr/>
        </p:nvSpPr>
        <p:spPr>
          <a:xfrm>
            <a:off x="6246376" y="5059085"/>
            <a:ext cx="7624048" cy="3474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選取波長有效、通過認證的ＬＥＤ，才能有效果的達到治療目的。</a:t>
            </a:r>
            <a:endParaRPr lang="en-US" sz="17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46376" y="6057900"/>
            <a:ext cx="542806" cy="54280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246376" y="6817757"/>
            <a:ext cx="2714268" cy="3393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台灣製造</a:t>
            </a:r>
            <a:endParaRPr lang="en-US" sz="2100" dirty="0"/>
          </a:p>
        </p:txBody>
      </p:sp>
      <p:sp>
        <p:nvSpPr>
          <p:cNvPr id="12" name="Text 6"/>
          <p:cNvSpPr/>
          <p:nvPr/>
        </p:nvSpPr>
        <p:spPr>
          <a:xfrm>
            <a:off x="6246376" y="7287339"/>
            <a:ext cx="7624048" cy="3474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Made in Taiwan</a:t>
            </a:r>
            <a:endParaRPr lang="en-US" sz="17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 rotWithShape="1">
          <a:blip r:embed="rId3"/>
          <a:srcRect l="1687" r="22"/>
          <a:stretch/>
        </p:blipFill>
        <p:spPr>
          <a:xfrm>
            <a:off x="10463511" y="-26147"/>
            <a:ext cx="4140000" cy="8244000"/>
          </a:xfrm>
          <a:prstGeom prst="rect">
            <a:avLst/>
          </a:prstGeom>
          <a:effectLst>
            <a:glow>
              <a:schemeClr val="accent1"/>
            </a:glow>
          </a:effectLst>
        </p:spPr>
      </p:pic>
      <p:sp>
        <p:nvSpPr>
          <p:cNvPr id="3" name="Text 0"/>
          <p:cNvSpPr/>
          <p:nvPr/>
        </p:nvSpPr>
        <p:spPr>
          <a:xfrm>
            <a:off x="709613" y="557570"/>
            <a:ext cx="5068967" cy="6335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950"/>
              </a:lnSpc>
              <a:buNone/>
            </a:pPr>
            <a:r>
              <a:rPr lang="en-US" sz="395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RF射頻技術原理</a:t>
            </a:r>
            <a:endParaRPr lang="en-US" sz="3950" dirty="0"/>
          </a:p>
        </p:txBody>
      </p:sp>
      <p:sp>
        <p:nvSpPr>
          <p:cNvPr id="4" name="Shape 1"/>
          <p:cNvSpPr/>
          <p:nvPr/>
        </p:nvSpPr>
        <p:spPr>
          <a:xfrm>
            <a:off x="1002268" y="1495187"/>
            <a:ext cx="22860" cy="6179582"/>
          </a:xfrm>
          <a:prstGeom prst="roundRect">
            <a:avLst>
              <a:gd name="adj" fmla="val 372530"/>
            </a:avLst>
          </a:prstGeom>
          <a:solidFill>
            <a:srgbClr val="DDD3BA"/>
          </a:solidFill>
          <a:ln/>
        </p:spPr>
      </p:sp>
      <p:sp>
        <p:nvSpPr>
          <p:cNvPr id="5" name="Shape 2"/>
          <p:cNvSpPr/>
          <p:nvPr/>
        </p:nvSpPr>
        <p:spPr>
          <a:xfrm>
            <a:off x="1218902" y="1939766"/>
            <a:ext cx="709613" cy="22860"/>
          </a:xfrm>
          <a:prstGeom prst="roundRect">
            <a:avLst>
              <a:gd name="adj" fmla="val 372530"/>
            </a:avLst>
          </a:prstGeom>
          <a:solidFill>
            <a:srgbClr val="DDD3BA"/>
          </a:solidFill>
          <a:ln/>
        </p:spPr>
      </p:sp>
      <p:sp>
        <p:nvSpPr>
          <p:cNvPr id="6" name="Shape 3"/>
          <p:cNvSpPr/>
          <p:nvPr/>
        </p:nvSpPr>
        <p:spPr>
          <a:xfrm>
            <a:off x="785634" y="1723192"/>
            <a:ext cx="456128" cy="456128"/>
          </a:xfrm>
          <a:prstGeom prst="roundRect">
            <a:avLst>
              <a:gd name="adj" fmla="val 18670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945773" y="1799153"/>
            <a:ext cx="135731" cy="3040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23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</a:t>
            </a:r>
            <a:endParaRPr lang="en-US" sz="2350" dirty="0"/>
          </a:p>
        </p:txBody>
      </p:sp>
      <p:sp>
        <p:nvSpPr>
          <p:cNvPr id="8" name="Text 5"/>
          <p:cNvSpPr/>
          <p:nvPr/>
        </p:nvSpPr>
        <p:spPr>
          <a:xfrm>
            <a:off x="2128838" y="1697831"/>
            <a:ext cx="2534483" cy="3168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單極射頻</a:t>
            </a:r>
            <a:endParaRPr lang="en-US" sz="1950" dirty="0"/>
          </a:p>
        </p:txBody>
      </p:sp>
      <p:sp>
        <p:nvSpPr>
          <p:cNvPr id="9" name="Text 6"/>
          <p:cNvSpPr/>
          <p:nvPr/>
        </p:nvSpPr>
        <p:spPr>
          <a:xfrm>
            <a:off x="2128838" y="2136219"/>
            <a:ext cx="8134350" cy="9729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5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只有單一磁頭釋放能量，功率相對多極射頻大、波長且作用更深、加熱溫度也更高，能夠直達真皮層，使皮膚飽滿緊緻、效果明顯，維持時間長。由於能量穿透深，疼痛感比較明顯，加上要配合冷卻技術，必須專業醫生來操作。</a:t>
            </a:r>
            <a:endParaRPr lang="en-US" sz="1550" dirty="0"/>
          </a:p>
        </p:txBody>
      </p:sp>
      <p:sp>
        <p:nvSpPr>
          <p:cNvPr id="10" name="Shape 7"/>
          <p:cNvSpPr/>
          <p:nvPr/>
        </p:nvSpPr>
        <p:spPr>
          <a:xfrm>
            <a:off x="1218902" y="3959066"/>
            <a:ext cx="709613" cy="22860"/>
          </a:xfrm>
          <a:prstGeom prst="roundRect">
            <a:avLst>
              <a:gd name="adj" fmla="val 372530"/>
            </a:avLst>
          </a:prstGeom>
          <a:solidFill>
            <a:srgbClr val="DDD3BA"/>
          </a:solidFill>
          <a:ln/>
        </p:spPr>
      </p:sp>
      <p:sp>
        <p:nvSpPr>
          <p:cNvPr id="11" name="Shape 8"/>
          <p:cNvSpPr/>
          <p:nvPr/>
        </p:nvSpPr>
        <p:spPr>
          <a:xfrm>
            <a:off x="785634" y="3742492"/>
            <a:ext cx="456128" cy="456128"/>
          </a:xfrm>
          <a:prstGeom prst="roundRect">
            <a:avLst>
              <a:gd name="adj" fmla="val 18670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919936" y="3818453"/>
            <a:ext cx="187404" cy="3040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23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</a:t>
            </a:r>
            <a:endParaRPr lang="en-US" sz="2350" dirty="0"/>
          </a:p>
        </p:txBody>
      </p:sp>
      <p:sp>
        <p:nvSpPr>
          <p:cNvPr id="13" name="Text 10"/>
          <p:cNvSpPr/>
          <p:nvPr/>
        </p:nvSpPr>
        <p:spPr>
          <a:xfrm>
            <a:off x="2128838" y="3717131"/>
            <a:ext cx="2534483" cy="3168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多極射頻</a:t>
            </a:r>
            <a:endParaRPr lang="en-US" sz="1950" dirty="0"/>
          </a:p>
        </p:txBody>
      </p:sp>
      <p:sp>
        <p:nvSpPr>
          <p:cNvPr id="14" name="Text 11"/>
          <p:cNvSpPr/>
          <p:nvPr/>
        </p:nvSpPr>
        <p:spPr>
          <a:xfrm>
            <a:off x="2128838" y="4148024"/>
            <a:ext cx="8134350" cy="9729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5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讓多組能量相互作用，正負電極作用在同一表面，能量相對較穩定，可到達表皮層及淺真皮層，作用分佈的範圍更均勻。探頭溫度適中，適合出現細紋、浮腫、皮膚輕微鬆弛問題人士，技術多數應用於個人美容。</a:t>
            </a:r>
            <a:endParaRPr lang="en-US" sz="1550" dirty="0"/>
          </a:p>
        </p:txBody>
      </p:sp>
      <p:sp>
        <p:nvSpPr>
          <p:cNvPr id="15" name="Shape 12"/>
          <p:cNvSpPr/>
          <p:nvPr/>
        </p:nvSpPr>
        <p:spPr>
          <a:xfrm>
            <a:off x="1218902" y="5978366"/>
            <a:ext cx="709613" cy="22860"/>
          </a:xfrm>
          <a:prstGeom prst="roundRect">
            <a:avLst>
              <a:gd name="adj" fmla="val 372530"/>
            </a:avLst>
          </a:prstGeom>
          <a:solidFill>
            <a:srgbClr val="DDD3BA"/>
          </a:solidFill>
          <a:ln/>
        </p:spPr>
      </p:sp>
      <p:sp>
        <p:nvSpPr>
          <p:cNvPr id="16" name="Shape 13"/>
          <p:cNvSpPr/>
          <p:nvPr/>
        </p:nvSpPr>
        <p:spPr>
          <a:xfrm>
            <a:off x="785634" y="5761792"/>
            <a:ext cx="456128" cy="456128"/>
          </a:xfrm>
          <a:prstGeom prst="roundRect">
            <a:avLst>
              <a:gd name="adj" fmla="val 18670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919936" y="5837753"/>
            <a:ext cx="187404" cy="3040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23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</a:t>
            </a:r>
            <a:endParaRPr lang="en-US" sz="2350" dirty="0"/>
          </a:p>
        </p:txBody>
      </p:sp>
      <p:sp>
        <p:nvSpPr>
          <p:cNvPr id="18" name="Text 15"/>
          <p:cNvSpPr/>
          <p:nvPr/>
        </p:nvSpPr>
        <p:spPr>
          <a:xfrm>
            <a:off x="2128838" y="5736431"/>
            <a:ext cx="2534483" cy="3168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射頻原理</a:t>
            </a:r>
            <a:endParaRPr lang="en-US" sz="1950" dirty="0"/>
          </a:p>
        </p:txBody>
      </p:sp>
      <p:sp>
        <p:nvSpPr>
          <p:cNvPr id="19" name="Text 16"/>
          <p:cNvSpPr/>
          <p:nvPr/>
        </p:nvSpPr>
        <p:spPr>
          <a:xfrm>
            <a:off x="2128838" y="6174819"/>
            <a:ext cx="8134350" cy="12973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5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射頻，全名是Radio Frequency（RF），是一種非入侵性、應用於改善皮膚鬆弛老化的技術。原理是利用電磁波產生的熱能深入皮下組織及真皮層，刺激膠原蛋白細胞收縮，達至即時可見的拉提緊膚效果。然後藉由類似傷口癒合反應，促進細胞更新，令皮膚變得有彈性，同時可撫平皺紋及縮小毛孔。</a:t>
            </a:r>
            <a:endParaRPr lang="en-US" sz="15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96171" y="826294"/>
            <a:ext cx="5687616" cy="7109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RF + EMS 技術結合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6171" y="1878449"/>
            <a:ext cx="7551658" cy="1689973"/>
          </a:xfrm>
          <a:prstGeom prst="roundRect">
            <a:avLst>
              <a:gd name="adj" fmla="val 5654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31200" y="2113478"/>
            <a:ext cx="2843808" cy="3555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EMS微電流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31200" y="2605445"/>
            <a:ext cx="7081599" cy="7279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低周波微電流，又稱EMS，微弱電流以低頻方式作用於在人體，刺激肌肉讓它收縮活動進而達到運動肌肉、放鬆神經、促進血液循環的目的。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796171" y="3795832"/>
            <a:ext cx="7551658" cy="1689973"/>
          </a:xfrm>
          <a:prstGeom prst="roundRect">
            <a:avLst>
              <a:gd name="adj" fmla="val 5654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031200" y="4030861"/>
            <a:ext cx="2843808" cy="3555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臉部應用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031200" y="4522827"/>
            <a:ext cx="7081599" cy="7279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用於臉部，就是通過電流刺激肌肉，使肌肉得到鍛鍊，變得更加緊實，從而達到美肌、緊緻提拉的作用。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796171" y="5713214"/>
            <a:ext cx="7551658" cy="1689973"/>
          </a:xfrm>
          <a:prstGeom prst="roundRect">
            <a:avLst>
              <a:gd name="adj" fmla="val 5654"/>
            </a:avLst>
          </a:prstGeom>
          <a:solidFill>
            <a:srgbClr val="F7EDD4"/>
          </a:solidFill>
          <a:ln w="7620">
            <a:solidFill>
              <a:srgbClr val="DDD3BA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031200" y="5948243"/>
            <a:ext cx="2843808" cy="3555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3種護膚模式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031200" y="6440210"/>
            <a:ext cx="7081599" cy="7279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3種護膚模式針對不同膚況： 黯黃皮膚適用 細紋肌膚適用 泛油肌膚適用</a:t>
            </a:r>
            <a:endParaRPr lang="en-US" sz="1750" dirty="0"/>
          </a:p>
        </p:txBody>
      </p:sp>
      <p:pic>
        <p:nvPicPr>
          <p:cNvPr id="14" name="圖片 13">
            <a:extLst>
              <a:ext uri="{FF2B5EF4-FFF2-40B4-BE49-F238E27FC236}">
                <a16:creationId xmlns:a16="http://schemas.microsoft.com/office/drawing/2014/main" id="{058711D5-F4B9-4265-B801-D0A2BDD168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2858" y="2229902"/>
            <a:ext cx="5730478" cy="4585850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46058" y="664726"/>
            <a:ext cx="6043493" cy="7554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900"/>
              </a:lnSpc>
              <a:buNone/>
            </a:pPr>
            <a:r>
              <a:rPr lang="en-US" sz="4750" dirty="0">
                <a:solidFill>
                  <a:srgbClr val="5C4E3D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使用須知</a:t>
            </a:r>
            <a:endParaRPr lang="en-US" sz="47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058" y="1903571"/>
            <a:ext cx="6287810" cy="388608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46058" y="6091714"/>
            <a:ext cx="3021687" cy="3776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50"/>
              </a:lnSpc>
              <a:buNone/>
            </a:pPr>
            <a:r>
              <a:rPr lang="en-US" sz="23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安全使用</a:t>
            </a:r>
            <a:endParaRPr lang="en-US" sz="2350" dirty="0"/>
          </a:p>
        </p:txBody>
      </p:sp>
      <p:sp>
        <p:nvSpPr>
          <p:cNvPr id="5" name="Text 2"/>
          <p:cNvSpPr/>
          <p:nvPr/>
        </p:nvSpPr>
        <p:spPr>
          <a:xfrm>
            <a:off x="846058" y="6614398"/>
            <a:ext cx="6287810" cy="3867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9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本儀器設計注重安全性，使用時請遵循說明書指示。</a:t>
            </a:r>
            <a:endParaRPr lang="en-US" sz="19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6413" y="1903571"/>
            <a:ext cx="6287929" cy="38862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496413" y="6091833"/>
            <a:ext cx="3021687" cy="3776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50"/>
              </a:lnSpc>
              <a:buNone/>
            </a:pPr>
            <a:r>
              <a:rPr lang="en-US" sz="2350" dirty="0">
                <a:solidFill>
                  <a:srgbClr val="454240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居家美容</a:t>
            </a:r>
            <a:endParaRPr lang="en-US" sz="2350" dirty="0"/>
          </a:p>
        </p:txBody>
      </p:sp>
      <p:sp>
        <p:nvSpPr>
          <p:cNvPr id="8" name="Text 4"/>
          <p:cNvSpPr/>
          <p:nvPr/>
        </p:nvSpPr>
        <p:spPr>
          <a:xfrm>
            <a:off x="7496413" y="6614517"/>
            <a:ext cx="6287929" cy="3867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9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方便在家使用，為您帶來專業級的護膚體驗。</a:t>
            </a:r>
            <a:endParaRPr lang="en-US" sz="1900" dirty="0"/>
          </a:p>
        </p:txBody>
      </p:sp>
      <p:sp>
        <p:nvSpPr>
          <p:cNvPr id="9" name="Text 5"/>
          <p:cNvSpPr/>
          <p:nvPr/>
        </p:nvSpPr>
        <p:spPr>
          <a:xfrm>
            <a:off x="846058" y="7273171"/>
            <a:ext cx="12938284" cy="3867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900" dirty="0">
                <a:solidFill>
                  <a:srgbClr val="45424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※本儀器為美容使用不得宣稱療效</a:t>
            </a:r>
            <a:endParaRPr lang="en-US" sz="1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小水滴">
  <a:themeElements>
    <a:clrScheme name="小水滴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小水滴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小水滴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TM04033925[[fn=小水滴]]</Template>
  <TotalTime>17</TotalTime>
  <Words>307</Words>
  <Application>Microsoft Office PowerPoint</Application>
  <PresentationFormat>自訂</PresentationFormat>
  <Paragraphs>67</Paragraphs>
  <Slides>7</Slides>
  <Notes>7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3" baseType="lpstr">
      <vt:lpstr>Tw Cen MT</vt:lpstr>
      <vt:lpstr>Calibri</vt:lpstr>
      <vt:lpstr>DM Sans</vt:lpstr>
      <vt:lpstr>Arial</vt:lpstr>
      <vt:lpstr>Libre Baskerville</vt:lpstr>
      <vt:lpstr>小水滴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宇哲 鄭</cp:lastModifiedBy>
  <cp:revision>2</cp:revision>
  <dcterms:created xsi:type="dcterms:W3CDTF">2024-09-13T07:56:09Z</dcterms:created>
  <dcterms:modified xsi:type="dcterms:W3CDTF">2024-09-13T08:14:31Z</dcterms:modified>
</cp:coreProperties>
</file>